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300" r:id="rId3"/>
    <p:sldId id="345" r:id="rId4"/>
    <p:sldId id="349" r:id="rId5"/>
    <p:sldId id="344" r:id="rId6"/>
    <p:sldId id="333" r:id="rId7"/>
    <p:sldId id="339" r:id="rId8"/>
    <p:sldId id="340" r:id="rId9"/>
    <p:sldId id="346" r:id="rId10"/>
    <p:sldId id="341" r:id="rId11"/>
    <p:sldId id="343" r:id="rId12"/>
    <p:sldId id="347" r:id="rId13"/>
    <p:sldId id="342" r:id="rId14"/>
    <p:sldId id="350" r:id="rId15"/>
    <p:sldId id="351" r:id="rId16"/>
    <p:sldId id="34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438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381" autoAdjust="0"/>
  </p:normalViewPr>
  <p:slideViewPr>
    <p:cSldViewPr snapToGrid="0">
      <p:cViewPr varScale="1">
        <p:scale>
          <a:sx n="100" d="100"/>
          <a:sy n="100" d="100"/>
        </p:scale>
        <p:origin x="936" y="6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4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C03B3-3C11-4035-BD31-D8D708F4C8E8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9ED02-A7AA-4686-B2AA-3DDF4E6199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983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73144-5F21-408B-88A0-D4897A2E4D0C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BA2D7-9CA0-478B-88E9-A373D16A9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53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journals.html#ref-R-rticl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Set the scene:</a:t>
            </a:r>
          </a:p>
          <a:p>
            <a:r>
              <a:rPr lang="en-GB" dirty="0" smtClean="0"/>
              <a:t>Open up a</a:t>
            </a:r>
            <a:r>
              <a:rPr lang="en-GB" baseline="0" dirty="0" smtClean="0"/>
              <a:t> blank Word doc. Type out “Best wishes,” 10X</a:t>
            </a:r>
          </a:p>
          <a:p>
            <a:r>
              <a:rPr lang="en-GB" baseline="0" dirty="0" smtClean="0"/>
              <a:t>Use the keypad to type out “76.51” 10X. </a:t>
            </a:r>
          </a:p>
          <a:p>
            <a:r>
              <a:rPr lang="en-GB" baseline="0" dirty="0" smtClean="0"/>
              <a:t>How many mistake did I just make?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702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Don’t forget</a:t>
            </a:r>
            <a:r>
              <a:rPr lang="en-GB" baseline="0" dirty="0" smtClean="0"/>
              <a:t> to navigate to the docs folder and view the </a:t>
            </a:r>
            <a:r>
              <a:rPr lang="en-GB" baseline="0" dirty="0" err="1" smtClean="0"/>
              <a:t>cheatsheets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410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rticles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package is designed to simplify the creation of documents that conform to submission standards. A suite of custom R Markdown templates for popular journals is provided by the package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561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https://www.youtube.com/watch?v=s3JldKoA0zw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75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rticles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package is designed to simplify the creation of documents that conform to submission standards. A suite of custom R Markdown templates for popular journals is provided by the package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41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 of the outcomes of this workshop is to look at</a:t>
            </a:r>
            <a:r>
              <a:rPr lang="en-GB" baseline="0" dirty="0" smtClean="0"/>
              <a:t> developing a group of R users in Cork who are willing to come together and solve one another's problems and share experiences of using new packages </a:t>
            </a:r>
            <a:r>
              <a:rPr lang="en-GB" baseline="0" smtClean="0"/>
              <a:t>and features.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26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Mention</a:t>
            </a:r>
            <a:r>
              <a:rPr lang="en-GB" baseline="0" dirty="0" smtClean="0"/>
              <a:t> the </a:t>
            </a:r>
            <a:r>
              <a:rPr lang="en-GB" baseline="0" dirty="0" err="1" smtClean="0"/>
              <a:t>Kaggle</a:t>
            </a:r>
            <a:r>
              <a:rPr lang="en-GB" baseline="0" dirty="0" smtClean="0"/>
              <a:t> idea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309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767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b="1" baseline="0" smtClean="0"/>
              <a:t>Re-orientate </a:t>
            </a:r>
            <a:r>
              <a:rPr lang="en-IE" b="1" baseline="0" dirty="0" smtClean="0"/>
              <a:t>the group with the project structure from the last day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0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Past life as a biologist</a:t>
            </a:r>
          </a:p>
          <a:p>
            <a:pPr marL="0" indent="0">
              <a:buNone/>
            </a:pPr>
            <a:r>
              <a:rPr lang="en-US" b="1" dirty="0" smtClean="0"/>
              <a:t>Might have</a:t>
            </a:r>
            <a:r>
              <a:rPr lang="en-US" b="1" baseline="0" dirty="0" smtClean="0"/>
              <a:t> eight weeks in the lab. What happens if it takes a week just to run a single experiment to completion</a:t>
            </a:r>
          </a:p>
          <a:p>
            <a:pPr marL="0" indent="0">
              <a:buNone/>
            </a:pPr>
            <a:r>
              <a:rPr lang="en-US" b="1" baseline="0" dirty="0" smtClean="0"/>
              <a:t>Western blot example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28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394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b="1" dirty="0" smtClean="0"/>
              <a:t>? is not</a:t>
            </a:r>
            <a:r>
              <a:rPr lang="en-IE" b="1" baseline="0" dirty="0" smtClean="0"/>
              <a:t> really available for R markdown due to the processing steps </a:t>
            </a:r>
          </a:p>
          <a:p>
            <a:pPr marL="0" indent="0">
              <a:buNone/>
            </a:pPr>
            <a:r>
              <a:rPr lang="en-IE" b="1" baseline="0" dirty="0" smtClean="0"/>
              <a:t>The main advantage of the two stage process is that there are a wide range of options available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43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Reproducible</a:t>
            </a:r>
            <a:r>
              <a:rPr lang="en-GB" baseline="0" dirty="0" smtClean="0"/>
              <a:t> record of your work and easy to track in a version control system like Git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440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Be sure to let them know that the location of the </a:t>
            </a:r>
            <a:r>
              <a:rPr lang="en-US" b="1" dirty="0" err="1" smtClean="0"/>
              <a:t>Rmd</a:t>
            </a:r>
            <a:r>
              <a:rPr lang="en-US" b="1" baseline="0" dirty="0" smtClean="0"/>
              <a:t> file is outside the folders so that the paths to the data, figures </a:t>
            </a:r>
            <a:r>
              <a:rPr lang="en-US" b="1" baseline="0" dirty="0" err="1" smtClean="0"/>
              <a:t>etc</a:t>
            </a:r>
            <a:r>
              <a:rPr lang="en-US" b="1" baseline="0" dirty="0" smtClean="0"/>
              <a:t> work.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591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b="1" dirty="0" smtClean="0"/>
              <a:t>Think of a chunk</a:t>
            </a:r>
            <a:r>
              <a:rPr lang="en-IE" b="1" baseline="0" dirty="0" smtClean="0"/>
              <a:t> of code as a function. It should be self contained and focused around a single task</a:t>
            </a:r>
          </a:p>
          <a:p>
            <a:pPr marL="0" indent="0"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human-readable data serialization language</a:t>
            </a:r>
          </a:p>
          <a:p>
            <a:pPr marL="0" indent="0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that python and other code can be used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Rmarkdown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documents as code chunks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907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rticles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package is designed to simplify the creation of documents that conform to submission standards. A suite of custom R Markdown templates for popular journals 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rticles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package 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Allaire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 Foundation, et al.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2018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is designed to simplify the creation of documents that conform to submission standards. A suite of custom R Markdown templates for popular journals is provided by the package</a:t>
            </a:r>
            <a:endParaRPr lang="en-US" b="1" dirty="0" smtClean="0"/>
          </a:p>
          <a:p>
            <a:pPr marL="0" indent="0">
              <a:buNone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ovided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package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BA2D7-9CA0-478B-88E9-A373D16A95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18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" y="5704877"/>
            <a:ext cx="4014381" cy="1147217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449689" y="653448"/>
            <a:ext cx="9119457" cy="0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H="1">
            <a:off x="1442323" y="653448"/>
            <a:ext cx="7367" cy="1728192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95230" y="756012"/>
            <a:ext cx="8916166" cy="3034128"/>
          </a:xfrm>
          <a:prstGeom prst="rect">
            <a:avLst/>
          </a:prstGeom>
        </p:spPr>
        <p:txBody>
          <a:bodyPr/>
          <a:lstStyle>
            <a:lvl1pPr>
              <a:defRPr>
                <a:latin typeface="Garamond" pitchFamily="18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50111" y="4203297"/>
            <a:ext cx="5361285" cy="0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3"/>
          <p:cNvSpPr txBox="1">
            <a:spLocks noChangeArrowheads="1"/>
          </p:cNvSpPr>
          <p:nvPr userDrawn="1"/>
        </p:nvSpPr>
        <p:spPr bwMode="auto">
          <a:xfrm>
            <a:off x="5067165" y="4290052"/>
            <a:ext cx="5501982" cy="1066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ts val="200"/>
              </a:spcBef>
            </a:pPr>
            <a:r>
              <a:rPr lang="en-IE" sz="2000" b="1" kern="800" dirty="0">
                <a:solidFill>
                  <a:schemeClr val="tx1"/>
                </a:solidFill>
                <a:latin typeface="Garamond" pitchFamily="18" charset="0"/>
              </a:rPr>
              <a:t>Brendan Palmer, </a:t>
            </a:r>
            <a:endParaRPr lang="en-IE" sz="2000" b="1" kern="800" dirty="0" smtClean="0">
              <a:solidFill>
                <a:schemeClr val="tx1"/>
              </a:solidFill>
              <a:latin typeface="Garamond" pitchFamily="18" charset="0"/>
            </a:endParaRPr>
          </a:p>
          <a:p>
            <a:pPr algn="l">
              <a:spcBef>
                <a:spcPts val="200"/>
              </a:spcBef>
            </a:pPr>
            <a:r>
              <a:rPr lang="en-IE" sz="2000" b="1" kern="800" dirty="0" smtClean="0">
                <a:solidFill>
                  <a:schemeClr val="tx1"/>
                </a:solidFill>
                <a:latin typeface="Garamond" pitchFamily="18" charset="0"/>
              </a:rPr>
              <a:t>	Statistics Data &amp;</a:t>
            </a:r>
            <a:r>
              <a:rPr lang="en-IE" sz="2000" b="1" kern="800" baseline="0" dirty="0" smtClean="0">
                <a:solidFill>
                  <a:schemeClr val="tx1"/>
                </a:solidFill>
                <a:latin typeface="Garamond" pitchFamily="18" charset="0"/>
              </a:rPr>
              <a:t> Analysis Unit,</a:t>
            </a:r>
          </a:p>
          <a:p>
            <a:pPr algn="l">
              <a:spcBef>
                <a:spcPts val="200"/>
              </a:spcBef>
            </a:pPr>
            <a:r>
              <a:rPr lang="en-IE" sz="2000" b="1" kern="800" baseline="0" dirty="0" smtClean="0">
                <a:solidFill>
                  <a:schemeClr val="tx1"/>
                </a:solidFill>
                <a:latin typeface="Garamond" pitchFamily="18" charset="0"/>
              </a:rPr>
              <a:t>		Clinical Research Facility - Cork</a:t>
            </a:r>
            <a:endParaRPr lang="en-US" sz="2000" b="1" kern="800" dirty="0">
              <a:solidFill>
                <a:schemeClr val="tx1"/>
              </a:solidFill>
              <a:latin typeface="Garamond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25" y="5778000"/>
            <a:ext cx="2699429" cy="10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3"/>
          <a:stretch/>
        </p:blipFill>
        <p:spPr>
          <a:xfrm>
            <a:off x="10664449" y="5882640"/>
            <a:ext cx="1525646" cy="90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97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41703" y="6381517"/>
            <a:ext cx="4545488" cy="365125"/>
          </a:xfrm>
        </p:spPr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51520" y="188640"/>
            <a:ext cx="11545064" cy="50257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251521" y="188640"/>
            <a:ext cx="2" cy="648072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7550409" y="6334487"/>
            <a:ext cx="4521502" cy="0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557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416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251520" y="188640"/>
            <a:ext cx="11545064" cy="50257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H="1">
            <a:off x="251521" y="188640"/>
            <a:ext cx="2" cy="648072"/>
          </a:xfrm>
          <a:prstGeom prst="line">
            <a:avLst/>
          </a:prstGeom>
          <a:ln w="63500" cap="rnd">
            <a:gradFill flip="none" rotWithShape="1">
              <a:gsLst>
                <a:gs pos="60000">
                  <a:schemeClr val="tx1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125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B6CB8-A665-4B4A-BC22-FB9C76E0F9A8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69FFD-C902-40D6-8C15-E83B3432D7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76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s3JldKoA0zw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Cork-Ireland-R-Users-Group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m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bapalmer/lunchtime_session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97484" y="558968"/>
            <a:ext cx="8206680" cy="1470025"/>
          </a:xfrm>
        </p:spPr>
        <p:txBody>
          <a:bodyPr>
            <a:noAutofit/>
          </a:bodyPr>
          <a:lstStyle/>
          <a:p>
            <a:r>
              <a:rPr lang="en-GB" sz="4800" b="1" dirty="0" smtClean="0"/>
              <a:t>R Markdown</a:t>
            </a:r>
            <a:endParaRPr lang="en-GB" sz="4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889" y="2189013"/>
            <a:ext cx="1800000" cy="20140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1634" y="1702103"/>
            <a:ext cx="87563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one giant leap towards reproducible research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76" y="2279636"/>
            <a:ext cx="1581414" cy="18328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064" y="2261448"/>
            <a:ext cx="1658036" cy="18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Introduction to R Markdown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648" y="1131676"/>
            <a:ext cx="113448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We’re now going to look at a R Markdown file that provides some of the tips and tricks you’ll need yourselves</a:t>
            </a:r>
          </a:p>
          <a:p>
            <a:pPr marL="342900" indent="-342900">
              <a:buFontTx/>
              <a:buChar char="-"/>
            </a:pPr>
            <a:endParaRPr lang="en-GB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chunks</a:t>
            </a:r>
          </a:p>
          <a:p>
            <a:pPr marL="800100" lvl="1" indent="-342900">
              <a:buFontTx/>
              <a:buChar char="-"/>
            </a:pPr>
            <a:endParaRPr lang="en-GB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Formatting</a:t>
            </a:r>
          </a:p>
          <a:p>
            <a:pPr marL="800100" lvl="1" indent="-342900">
              <a:buFontTx/>
              <a:buChar char="-"/>
            </a:pPr>
            <a:endParaRPr lang="en-GB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Tables</a:t>
            </a:r>
          </a:p>
          <a:p>
            <a:pPr marL="800100" lvl="1" indent="-342900">
              <a:buFontTx/>
              <a:buChar char="-"/>
            </a:pPr>
            <a:endParaRPr lang="en-GB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Figures etc.</a:t>
            </a:r>
          </a:p>
        </p:txBody>
      </p:sp>
      <p:sp>
        <p:nvSpPr>
          <p:cNvPr id="5" name="Rectangle 4"/>
          <p:cNvSpPr/>
          <p:nvPr/>
        </p:nvSpPr>
        <p:spPr>
          <a:xfrm>
            <a:off x="447196" y="5862443"/>
            <a:ext cx="115822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 the R Markdown file </a:t>
            </a:r>
            <a:r>
              <a:rPr lang="en-GB" sz="2400" dirty="0" err="1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Rmarkdown_intro.rmd</a:t>
            </a:r>
            <a:endParaRPr lang="en-GB" sz="2400" dirty="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 the R Markdown file </a:t>
            </a:r>
            <a:r>
              <a:rPr lang="en-GB" sz="2400" dirty="0" err="1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code_chunks.rmd</a:t>
            </a:r>
            <a:endParaRPr lang="en-GB" sz="2400" dirty="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5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R Markdown workflows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196" y="6187563"/>
            <a:ext cx="115822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 the R Markdown file </a:t>
            </a:r>
            <a:r>
              <a:rPr lang="en-GB" sz="2400" dirty="0" err="1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putting_the_pieces_together.rmd</a:t>
            </a:r>
            <a:endParaRPr lang="en-GB" sz="2400" dirty="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6648" y="1131676"/>
            <a:ext cx="113448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 the R project in the </a:t>
            </a:r>
            <a:r>
              <a:rPr lang="en-GB" sz="2400" dirty="0" err="1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Rmarkdown</a:t>
            </a: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folder</a:t>
            </a:r>
          </a:p>
          <a:p>
            <a:pPr marL="800100" lvl="1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your hand at building an R Markdown file</a:t>
            </a:r>
          </a:p>
          <a:p>
            <a:pPr marL="800100" lvl="1" indent="-342900">
              <a:buFontTx/>
              <a:buChar char="-"/>
            </a:pPr>
            <a:endParaRPr lang="en-GB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 around with directly writing code</a:t>
            </a:r>
          </a:p>
          <a:p>
            <a:pPr marL="800100" lvl="1" indent="-342900">
              <a:buFontTx/>
              <a:buChar char="-"/>
            </a:pPr>
            <a:endParaRPr lang="en-GB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 the source command to load the R scripts</a:t>
            </a:r>
          </a:p>
          <a:p>
            <a:pPr marL="800100" lvl="1" indent="-342900">
              <a:buFontTx/>
              <a:buChar char="-"/>
            </a:pPr>
            <a:endParaRPr lang="en-GB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Tx/>
              <a:buChar char="-"/>
            </a:pPr>
            <a:endParaRPr lang="en-GB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45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3JldKoA0zw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8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R Markdown workflows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31676"/>
            <a:ext cx="116847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Tips: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Ensure each notebook has a descriptive title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you reach a research dead end, don’t delete it</a:t>
            </a:r>
          </a:p>
          <a:p>
            <a:pPr marL="1257300" lvl="2" indent="-342900">
              <a:buFontTx/>
              <a:buChar char="-"/>
            </a:pPr>
            <a:r>
              <a:rPr lang="en-US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 a note about it. It may be useful later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Don’t modify errors in the data file directly</a:t>
            </a:r>
          </a:p>
          <a:p>
            <a:pPr marL="1257300" lvl="2" indent="-342900">
              <a:buFontTx/>
              <a:buChar char="-"/>
            </a:pPr>
            <a:r>
              <a:rPr lang="en-US" sz="24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orrect it within the cleaning script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the end of each day run a clean knit of the note book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there’s an error message, correct it while its still fresh in your mind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you want your code to be reproducible in the long run, you’ll need to keep a rigorous track of the package versions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Consider using the </a:t>
            </a:r>
            <a:r>
              <a:rPr lang="en-US" sz="2400" b="1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packrat</a:t>
            </a:r>
            <a:r>
              <a:rPr lang="en-US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package to help with this</a:t>
            </a:r>
            <a:endParaRPr lang="en-US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Tx/>
              <a:buChar char="-"/>
            </a:pPr>
            <a:endParaRPr lang="en-US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an deeper dive into R Markdown visit</a:t>
            </a:r>
          </a:p>
          <a:p>
            <a:pPr marL="800100" lvl="1" indent="-342900">
              <a:buFontTx/>
              <a:buChar char="-"/>
            </a:pPr>
            <a:r>
              <a:rPr lang="en-GB" sz="24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https://bookdown.org/yihui/rmarkdown</a:t>
            </a: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/ </a:t>
            </a:r>
            <a:endParaRPr lang="en-GB" sz="2400" dirty="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3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58806" t="6602" r="13918" b="83589"/>
          <a:stretch/>
        </p:blipFill>
        <p:spPr>
          <a:xfrm>
            <a:off x="-10573" y="1905000"/>
            <a:ext cx="12149351" cy="1340618"/>
          </a:xfrm>
          <a:prstGeom prst="rect">
            <a:avLst/>
          </a:prstGeom>
        </p:spPr>
      </p:pic>
      <p:pic>
        <p:nvPicPr>
          <p:cNvPr id="3" name="Picture 2" descr="Man &lt;strong&gt;Pointing&lt;/strong&gt; - Silhouette Free Stock Photo - Public Domain Picture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614" y="3861048"/>
            <a:ext cx="4522852" cy="2993172"/>
          </a:xfrm>
          <a:prstGeom prst="rect">
            <a:avLst/>
          </a:prstGeom>
        </p:spPr>
      </p:pic>
      <p:pic>
        <p:nvPicPr>
          <p:cNvPr id="4" name="Picture 3" descr="Man &lt;strong&gt;Pointing&lt;/strong&gt; - Silhouette Free Stock Photo - Public Domain Picture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572" y="3861048"/>
            <a:ext cx="4510564" cy="2985040"/>
          </a:xfrm>
          <a:prstGeom prst="rect">
            <a:avLst/>
          </a:prstGeom>
        </p:spPr>
      </p:pic>
      <p:pic>
        <p:nvPicPr>
          <p:cNvPr id="5" name="Picture 2" descr="https://a248.e.akamai.net/secure.meetupstatic.com/photos/event/d/1/5/b/600_454793595.jpeg">
            <a:hlinkClick r:id="rId3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602" y="0"/>
            <a:ext cx="571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6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58" y="194029"/>
            <a:ext cx="9030483" cy="64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0344" y="950434"/>
            <a:ext cx="8206680" cy="1470025"/>
          </a:xfrm>
        </p:spPr>
        <p:txBody>
          <a:bodyPr>
            <a:noAutofit/>
          </a:bodyPr>
          <a:lstStyle/>
          <a:p>
            <a:pPr algn="l"/>
            <a:r>
              <a:rPr lang="en-IE" sz="9600" b="1" noProof="0" dirty="0" smtClean="0"/>
              <a:t>GitHub</a:t>
            </a:r>
            <a:r>
              <a:rPr lang="en-IE" sz="6600" b="1" dirty="0" smtClean="0"/>
              <a:t> </a:t>
            </a:r>
            <a:endParaRPr lang="en-IE" sz="6600" b="1" noProof="0" dirty="0"/>
          </a:p>
        </p:txBody>
      </p:sp>
      <p:sp>
        <p:nvSpPr>
          <p:cNvPr id="9" name="Rectangle 8"/>
          <p:cNvSpPr/>
          <p:nvPr/>
        </p:nvSpPr>
        <p:spPr>
          <a:xfrm>
            <a:off x="1591634" y="2666074"/>
            <a:ext cx="60149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b="1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track </a:t>
            </a:r>
            <a:r>
              <a:rPr lang="en-GB" sz="2800" b="1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 on </a:t>
            </a:r>
            <a:r>
              <a:rPr lang="en-GB" sz="2800" b="1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steroids</a:t>
            </a:r>
          </a:p>
          <a:p>
            <a:pPr marL="457200" indent="-457200">
              <a:buFontTx/>
              <a:buChar char="-"/>
            </a:pPr>
            <a:r>
              <a:rPr lang="en-GB" sz="2800" b="1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r>
              <a:rPr lang="en-GB" sz="2800" b="1" baseline="300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GB" sz="2800" b="1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December 2018</a:t>
            </a:r>
            <a:endParaRPr lang="en-GB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59" y="1208689"/>
            <a:ext cx="2772094" cy="277209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3029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Previously…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32" y="2598280"/>
            <a:ext cx="2956816" cy="3231160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085" y="1645920"/>
            <a:ext cx="8209041" cy="378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Tell them about how you used to scare 4</a:t>
            </a:r>
            <a:r>
              <a:rPr lang="en-GB" sz="4400" b="1" baseline="30000" dirty="0" smtClean="0">
                <a:latin typeface="Garamond" panose="02020404030301010803" pitchFamily="18" charset="0"/>
              </a:rPr>
              <a:t>th</a:t>
            </a:r>
            <a:r>
              <a:rPr lang="en-GB" sz="4400" b="1" dirty="0" smtClean="0">
                <a:latin typeface="Garamond" panose="02020404030301010803" pitchFamily="18" charset="0"/>
              </a:rPr>
              <a:t> years</a:t>
            </a:r>
          </a:p>
        </p:txBody>
      </p:sp>
    </p:spTree>
    <p:extLst>
      <p:ext uri="{BB962C8B-B14F-4D97-AF65-F5344CB8AC3E}">
        <p14:creationId xmlns:p14="http://schemas.microsoft.com/office/powerpoint/2010/main" val="32079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Today…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" y="2581880"/>
            <a:ext cx="12017781" cy="3284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384" y="1369799"/>
            <a:ext cx="11147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://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github.com/bapalmer/lunchtime_sessions 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730408" y="5337313"/>
            <a:ext cx="2246244" cy="1282148"/>
            <a:chOff x="9700591" y="5337313"/>
            <a:chExt cx="2246244" cy="1282148"/>
          </a:xfrm>
        </p:grpSpPr>
        <p:sp>
          <p:nvSpPr>
            <p:cNvPr id="11" name="Rectangle 10"/>
            <p:cNvSpPr/>
            <p:nvPr/>
          </p:nvSpPr>
          <p:spPr>
            <a:xfrm>
              <a:off x="10187609" y="5337313"/>
              <a:ext cx="1759226" cy="52677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9700591" y="5864087"/>
              <a:ext cx="1182757" cy="755374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113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R Markdown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196" y="1196463"/>
            <a:ext cx="115822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Markdown combines the code you wrote, the output produced and you own comments</a:t>
            </a:r>
          </a:p>
          <a:p>
            <a:endParaRPr lang="en-GB" sz="2400" dirty="0" smtClean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view it as a digital lab notebook, where you are both recording what you’re doing, and what you were thinking while you were doing it!</a:t>
            </a:r>
          </a:p>
          <a:p>
            <a:pPr marL="342900" indent="-342900">
              <a:buFontTx/>
              <a:buChar char="-"/>
            </a:pPr>
            <a:endParaRPr lang="en-GB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Markdown outputs can take many forms</a:t>
            </a:r>
          </a:p>
          <a:p>
            <a:pPr marL="1714500" lvl="3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 documents, PDFs, slideshows etc.</a:t>
            </a:r>
          </a:p>
          <a:p>
            <a:pPr marL="1714500" lvl="3" indent="-342900">
              <a:buFontTx/>
              <a:buChar char="-"/>
            </a:pPr>
            <a:endParaRPr lang="en-GB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Once created the .</a:t>
            </a:r>
            <a:r>
              <a:rPr lang="en-GB" sz="2400" dirty="0" err="1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Rmd</a:t>
            </a: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get sent to </a:t>
            </a:r>
            <a:r>
              <a:rPr lang="en-GB" sz="2400" dirty="0" err="1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which executes the chunks of code and creates a new markdown document</a:t>
            </a:r>
          </a:p>
          <a:p>
            <a:pPr marL="1714500" lvl="3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then processed by </a:t>
            </a:r>
            <a:r>
              <a:rPr lang="en-GB" sz="2400" dirty="0" err="1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pandoc</a:t>
            </a: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which creates the finished file</a:t>
            </a:r>
          </a:p>
          <a:p>
            <a:pPr marL="2628900" lvl="5" indent="-342900">
              <a:buFontTx/>
              <a:buChar char="-"/>
            </a:pPr>
            <a:r>
              <a:rPr lang="en-GB" sz="2400" dirty="0" err="1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knitr</a:t>
            </a: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GB" sz="2400" dirty="0" err="1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pandoc</a:t>
            </a: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are external websites </a:t>
            </a:r>
          </a:p>
        </p:txBody>
      </p:sp>
    </p:spTree>
    <p:extLst>
      <p:ext uri="{BB962C8B-B14F-4D97-AF65-F5344CB8AC3E}">
        <p14:creationId xmlns:p14="http://schemas.microsoft.com/office/powerpoint/2010/main" val="29077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82" b="4958"/>
          <a:stretch/>
        </p:blipFill>
        <p:spPr>
          <a:xfrm>
            <a:off x="0" y="1347372"/>
            <a:ext cx="12192000" cy="550111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What has R Markdown ever done for us?</a:t>
            </a:r>
          </a:p>
        </p:txBody>
      </p:sp>
    </p:spTree>
    <p:extLst>
      <p:ext uri="{BB962C8B-B14F-4D97-AF65-F5344CB8AC3E}">
        <p14:creationId xmlns:p14="http://schemas.microsoft.com/office/powerpoint/2010/main" val="205970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smtClean="0">
                <a:latin typeface="Garamond" panose="02020404030301010803" pitchFamily="18" charset="0"/>
              </a:rPr>
              <a:t>R </a:t>
            </a:r>
            <a:r>
              <a:rPr lang="en-GB" sz="4400" b="1" dirty="0" smtClean="0">
                <a:latin typeface="Garamond" panose="02020404030301010803" pitchFamily="18" charset="0"/>
              </a:rPr>
              <a:t>Markdown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93" y="1255473"/>
            <a:ext cx="7061390" cy="56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1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R Markdown </a:t>
            </a:r>
          </a:p>
        </p:txBody>
      </p:sp>
      <p:sp>
        <p:nvSpPr>
          <p:cNvPr id="3" name="Rectangle 2"/>
          <p:cNvSpPr/>
          <p:nvPr/>
        </p:nvSpPr>
        <p:spPr>
          <a:xfrm>
            <a:off x="2438556" y="1111968"/>
            <a:ext cx="30275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YAML header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882640" y="573360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title: "Diamond sizes"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date: 2016-08-25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html_document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US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{r setup, include = FALSE}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library(ggplot2)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smaller &lt;- diamonds %&gt;%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filter(carat &lt;= 2.5)</a:t>
            </a:r>
          </a:p>
          <a:p>
            <a:r>
              <a:rPr lang="en-US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We have data about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(diamonds)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diamonds.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(diamonds) -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(smaller)</a:t>
            </a: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are larger than</a:t>
            </a:r>
          </a:p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2.5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carats. The distribution of the remainder is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shown below: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{r, echo = FALSE}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smaller %&gt;%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(carat)) +</a:t>
            </a:r>
          </a:p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geom_freqpoly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0.01)</a:t>
            </a:r>
          </a:p>
          <a:p>
            <a:r>
              <a:rPr lang="en-US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</p:txBody>
      </p:sp>
      <p:sp>
        <p:nvSpPr>
          <p:cNvPr id="5" name="Left Brace 4"/>
          <p:cNvSpPr/>
          <p:nvPr/>
        </p:nvSpPr>
        <p:spPr>
          <a:xfrm>
            <a:off x="5567680" y="701040"/>
            <a:ext cx="162560" cy="117856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82676" y="2511782"/>
            <a:ext cx="30275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Chunks of code</a:t>
            </a:r>
          </a:p>
        </p:txBody>
      </p:sp>
      <p:sp>
        <p:nvSpPr>
          <p:cNvPr id="7" name="Left Brace 6"/>
          <p:cNvSpPr/>
          <p:nvPr/>
        </p:nvSpPr>
        <p:spPr>
          <a:xfrm>
            <a:off x="5562600" y="2010512"/>
            <a:ext cx="167640" cy="146420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82676" y="5966182"/>
            <a:ext cx="30275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Chunks of code</a:t>
            </a:r>
          </a:p>
        </p:txBody>
      </p:sp>
      <p:sp>
        <p:nvSpPr>
          <p:cNvPr id="9" name="Left Brace 8"/>
          <p:cNvSpPr/>
          <p:nvPr/>
        </p:nvSpPr>
        <p:spPr>
          <a:xfrm>
            <a:off x="5562600" y="5598160"/>
            <a:ext cx="167640" cy="118871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4640" y="4178022"/>
            <a:ext cx="5115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Plain text with data outputs from R code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5562600" y="3676752"/>
            <a:ext cx="167640" cy="162676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11684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atin typeface="Garamond" panose="02020404030301010803" pitchFamily="18" charset="0"/>
              </a:rPr>
              <a:t>In the future researchers will be…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648" y="1131676"/>
            <a:ext cx="113448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Writing their research papers in R Markdown</a:t>
            </a:r>
          </a:p>
          <a:p>
            <a:pPr marL="800100" lvl="1" indent="-342900">
              <a:buFontTx/>
              <a:buChar char="-"/>
            </a:pP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 are doing it already</a:t>
            </a:r>
          </a:p>
          <a:p>
            <a:pPr marL="800100" lvl="1" indent="-342900">
              <a:buFontTx/>
              <a:buChar char="-"/>
            </a:pPr>
            <a:endParaRPr lang="en-GB" sz="2400" dirty="0">
              <a:solidFill>
                <a:srgbClr val="2222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GB" sz="2400" dirty="0" err="1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rticles</a:t>
            </a:r>
            <a:r>
              <a:rPr lang="en-GB" sz="2400" dirty="0" smtClean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296375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chemeClr val="accent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12139</TotalTime>
  <Words>732</Words>
  <Application>Microsoft Office PowerPoint</Application>
  <PresentationFormat>Widescreen</PresentationFormat>
  <Paragraphs>126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Garamond</vt:lpstr>
      <vt:lpstr>Office Theme</vt:lpstr>
      <vt:lpstr>R Markdown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</vt:lpstr>
    </vt:vector>
  </TitlesOfParts>
  <Company>University College Cork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Palmer, Brendan</dc:creator>
  <cp:lastModifiedBy>Palmer, Brendan</cp:lastModifiedBy>
  <cp:revision>249</cp:revision>
  <dcterms:created xsi:type="dcterms:W3CDTF">2017-09-19T14:19:51Z</dcterms:created>
  <dcterms:modified xsi:type="dcterms:W3CDTF">2018-12-03T12:38:51Z</dcterms:modified>
</cp:coreProperties>
</file>